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Anton"/>
      <p:regular r:id="rId67"/>
    </p:embeddedFont>
    <p:embeddedFont>
      <p:font typeface="Inconsolata"/>
      <p:regular r:id="rId68"/>
      <p:bold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  <p:embeddedFont>
      <p:font typeface="Helvetica Neue Ligh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D1FF2D-F917-47F8-AB14-8CF4C881CD6D}">
  <a:tblStyle styleId="{C6D1FF2D-F917-47F8-AB14-8CF4C881CD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HelveticaNeueLight-italic.fntdata"/><Relationship Id="rId81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3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6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28.xml"/><Relationship Id="rId79" Type="http://schemas.openxmlformats.org/officeDocument/2006/relationships/font" Target="fonts/HelveticaNeueLight-bold.fntdata"/><Relationship Id="rId34" Type="http://schemas.openxmlformats.org/officeDocument/2006/relationships/slide" Target="slides/slide27.xml"/><Relationship Id="rId78" Type="http://schemas.openxmlformats.org/officeDocument/2006/relationships/font" Target="fonts/HelveticaNeueLight-regular.fntdata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Inconsolata-regular.fntdata"/><Relationship Id="rId23" Type="http://schemas.openxmlformats.org/officeDocument/2006/relationships/slide" Target="slides/slide16.xml"/><Relationship Id="rId67" Type="http://schemas.openxmlformats.org/officeDocument/2006/relationships/font" Target="fonts/Anton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nconsolata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dd3f49ae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dd3f49ae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6dd3f49ae_0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6dd3f49ae_0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dd3f49ae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dd3f49ae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dd3f49ae_0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6dd3f49ae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6dd3f49ae_0_1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6dd3f49ae_0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Avisar que al insertar, si la coleccion no existe, la crea! Igual que al setear propiedades a un objeto en JS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6dd3f49ae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6dd3f49ae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6dd3f49ae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6dd3f49ae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6dd3f49ae_0_1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6dd3f49ae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sitio web también muestra que se puede obtener via JS: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Date(ObjectId("xxxxxxxxxxxxxxxx").getTimestamp()).toLocaleString()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6dd3f49ae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6dd3f49ae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c4fab51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c4fab51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c4fab51f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c4fab51f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dd3f49ae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dd3f49ae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c4fab51f5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fc4fab51f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c4fab51f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c4fab51f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4fab51f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4fab51f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c4fab51f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c4fab51f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c4fab51f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c4fab51f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c4fab51f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c4fab51f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4fab51f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4fab51f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c4fab51f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c4fab51f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c4fab51f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c4fab51f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c4fab51f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c4fab51f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6dd3f49ae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6dd3f49ae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c4fab51f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c4fab51f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c4fab51f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c4fab51f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c4fab51f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c4fab51f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c4fab51f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c4fab51f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c4fab51f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c4fab51f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4fab51f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4fab51f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c4fab51f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c4fab51f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6dd3f49ae_0_2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6dd3f49ae_0_2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6dd3f49ae_0_2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6dd3f49ae_0_2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6dd3f49ae_0_2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6dd3f49ae_0_2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6dd3f49ae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6dd3f49ae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6dd3f49ae_0_2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e6dd3f49ae_0_2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6dd3f49ae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6dd3f49ae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6dd3f49ae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6dd3f49ae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 las versiones xOne y xMany siempre que se pueda. Las otras están deprecadas!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6dd3f49ae_0_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6dd3f49ae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6dd3f49ae_0_2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6dd3f49ae_0_2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6dd3f49ae_0_2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6dd3f49ae_0_2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6dd3f49ae_0_2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6dd3f49ae_0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6dd3f49ae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6dd3f49ae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6dd3f49ae_0_2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6dd3f49ae_0_2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6dd3f49ae_0_2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e6dd3f49ae_0_2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dd3f49ae_0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6dd3f49ae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6dd3f49ae_0_2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6dd3f49ae_0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6dd3f49ae_0_2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e6dd3f49a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6dd3f49ae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e6dd3f49ae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8b54dbd7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8b54dbd7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6dd3f49ae_0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6dd3f49ae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6dd3f49ae_0_2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e6dd3f49ae_0_2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8b54dbd7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8b54dbd7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8b54dbd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8b54dbd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6dd3f49ae_0_2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e6dd3f49ae_0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6dd3f49ae_0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6dd3f49ae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6dd3f49ae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6dd3f49ae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6dd3f49ae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6dd3f49ae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dd3f49ae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6dd3f49ae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dd3f49ae_0_1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dd3f49ae_0_1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docs.mongodb.com/manual/reference/method/ObjectId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teveridout.github.io/mongo-object-time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hyperlink" Target="https://docs.mongodb.com/manual/reference/operator/query/" TargetMode="External"/><Relationship Id="rId6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5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50.jpg"/><Relationship Id="rId5" Type="http://schemas.openxmlformats.org/officeDocument/2006/relationships/image" Target="../media/image60.png"/><Relationship Id="rId6" Type="http://schemas.openxmlformats.org/officeDocument/2006/relationships/image" Target="../media/image52.png"/><Relationship Id="rId7" Type="http://schemas.openxmlformats.org/officeDocument/2006/relationships/image" Target="../media/image63.png"/><Relationship Id="rId8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15.jpg"/><Relationship Id="rId6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62.jpg"/><Relationship Id="rId5" Type="http://schemas.openxmlformats.org/officeDocument/2006/relationships/image" Target="../media/image65.jpg"/><Relationship Id="rId6" Type="http://schemas.openxmlformats.org/officeDocument/2006/relationships/image" Target="../media/image75.png"/><Relationship Id="rId7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hyperlink" Target="https://docs.mongodb.com/manual/tutorial/manage-users-and-roles/" TargetMode="External"/><Relationship Id="rId5" Type="http://schemas.openxmlformats.org/officeDocument/2006/relationships/hyperlink" Target="https://docs.mongodb.com/manual/reference/built-in-roles/" TargetMode="External"/><Relationship Id="rId6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74.jpg"/><Relationship Id="rId5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81.jpg"/><Relationship Id="rId5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9.png"/><Relationship Id="rId5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CRUD en MongoDB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18. </a:t>
            </a:r>
            <a:r>
              <a:rPr lang="en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/>
        </p:nvSpPr>
        <p:spPr>
          <a:xfrm>
            <a:off x="1309025" y="2082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Listado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/>
        </p:nvSpPr>
        <p:spPr>
          <a:xfrm>
            <a:off x="569850" y="1269625"/>
            <a:ext cx="80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Manejo de Base de datos y Colecciones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737325"/>
            <a:ext cx="7489695" cy="27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" y="78874"/>
            <a:ext cx="1662350" cy="10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1549300" y="155075"/>
            <a:ext cx="6220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Detalle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76200" y="1058825"/>
            <a:ext cx="90273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db.coll.drop()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borra una colección y sus índices respectivos.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db.dropDatabase()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elimina la base de datos actual.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db.createCollection("contacts")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crea una colección en forma explícita.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db.coll.stats()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refleja estadísticas del uso de la base.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db.coll.storageSize()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tamaño de almacenamiento de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db.coll.totalIndexSize()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tamaño total de todos los índices de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db.coll.totalSize()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tamaño total en bytes de los datos de la colección más el tamaño de cada índice de la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db.coll.validate({full: true})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comprueba la integridad de una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db.coll.renameCollection("new_coll", true)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renombra una colección, el  2do parámetro para borrar la colección destino si existe.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604920"/>
            <a:ext cx="7949447" cy="14357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50" y="1708150"/>
            <a:ext cx="8074449" cy="13633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5" name="Google Shape;215;p36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CREATE y READ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432675" y="1259175"/>
            <a:ext cx="8074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Create (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15175" y="3180575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Read (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" y="78874"/>
            <a:ext cx="1662350" cy="10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1549300" y="155075"/>
            <a:ext cx="6220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Detalle de Comandos (2)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0" y="1211225"/>
            <a:ext cx="91440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db.coll.insertOne( {key:value} )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inserta un documento en la colección.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db.coll.insert( {key:value} 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inserta un documento en la colección (en desuso).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db.coll.insertMany( [ {key:value}, {key:value}, {key:value} ] )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inserta un array de documentos la colección en modo Bulk.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db.coll.findOne()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un documento dentro de una colección.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todos los documentos dentro de una colección.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 {key:value} )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busca los documentos dentro de una colección que satisfacen el filtro de búsqueda.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db.coll.find().pretty()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devuelve todos los documentos conservando el formato de objeto de salida.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FORMATO DE DOCUMENTO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/>
        </p:nvSpPr>
        <p:spPr>
          <a:xfrm>
            <a:off x="1805525" y="219625"/>
            <a:ext cx="5822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Formato de documento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177800" y="1049300"/>
            <a:ext cx="87921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insertamos un documento en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MongoDB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el motor de base de datos crea un campo adicional llamado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ObjectID 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identificado con la clave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_id</a:t>
            </a: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número compuesto por 12 bytes que asegura un identificador único para cada documento. Se considera clave primaria y contiene tres secciones: </a:t>
            </a:r>
            <a:r>
              <a:rPr lang="en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https://docs.mongodb.com/manual/reference/method/ObjectId/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525" y="93275"/>
            <a:ext cx="1522775" cy="9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250" y="2933778"/>
            <a:ext cx="2697550" cy="151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50" y="2933775"/>
            <a:ext cx="5099225" cy="19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/>
        </p:nvSpPr>
        <p:spPr>
          <a:xfrm>
            <a:off x="219625" y="-8975"/>
            <a:ext cx="85347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ObjectID: Timestamp converter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Website: </a:t>
            </a:r>
            <a:r>
              <a:rPr i="1" lang="en" sz="2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https://steveridout.github.io/mongo-object-time/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74" y="926775"/>
            <a:ext cx="7560052" cy="4063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/>
          <p:nvPr/>
        </p:nvSpPr>
        <p:spPr>
          <a:xfrm>
            <a:off x="4203775" y="3502500"/>
            <a:ext cx="483000" cy="26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CONTADORES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2455025" y="288350"/>
            <a:ext cx="5014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</a:t>
            </a: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Contadores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790650" y="1609925"/>
            <a:ext cx="7963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Comandos Count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funciones que cuentan la cantidad de documentos presentes en una colección. Algunas de ellas pueden tener la opción de filtro.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 rotWithShape="1">
          <a:blip r:embed="rId5">
            <a:alphaModFix/>
          </a:blip>
          <a:srcRect b="15319" l="0" r="0" t="47676"/>
          <a:stretch/>
        </p:blipFill>
        <p:spPr>
          <a:xfrm>
            <a:off x="895725" y="3165952"/>
            <a:ext cx="7467625" cy="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125" y="178850"/>
            <a:ext cx="1982925" cy="1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131700" y="1439650"/>
            <a:ext cx="86139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db.coll.estimatedDocumentCount()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la cantidad total de documentos encontrados en la colección.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db.coll.countDocuments( {key: val} 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la cantidad de documentos encontrados en la colección (con filtro de query).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00" y="124475"/>
            <a:ext cx="2119400" cy="112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7" name="Google Shape;277;p43"/>
          <p:cNvSpPr txBox="1"/>
          <p:nvPr/>
        </p:nvSpPr>
        <p:spPr>
          <a:xfrm>
            <a:off x="2455025" y="288350"/>
            <a:ext cx="5014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</a:t>
            </a: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Contadores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●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significado de CRUD.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●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el lenguaje de consultas de MongoDB.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Helvetica Neue Light"/>
              <a:buChar char="●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y configurar cuentas de usuario, para definir roles que representarán permisos de acceso y operación en la base de datos.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CRUD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Mongo shell, realizar las siguientes acciones: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base de datos en MongoDB llamada 'empresa'.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colección llamada 'clientes' dentro de esa base.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un documento en la colección clientes que contenga los campos ‘nombre’ y ‘edad’.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un array de tres documentos con el mismo formato y valores distintos en la colección clientes (modo bulk).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un sólo comando, crear una colección llamada 'articulos' e insertar dentro de ella un array de cuatro documentos con los campos ‘nombre’, ‘precio’ y ‘stock’.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Mostrar las colecciones de la base 'empresa'.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todos los documentos dentro de cada una de las colecciones.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 el Object ID de uno de los documentos y comprobar fecha y hora de creación.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Mostrar la cantidad de documentos que tiene la colección articulos.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FILTROS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 con Filtros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 txBox="1"/>
          <p:nvPr/>
        </p:nvSpPr>
        <p:spPr>
          <a:xfrm>
            <a:off x="409500" y="1538375"/>
            <a:ext cx="8345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Read con filtros de búsqueda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 {key: {$operator: val}} )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los documentos según el operador de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filtro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300" y="2917325"/>
            <a:ext cx="5698601" cy="1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252625" y="1592225"/>
            <a:ext cx="85623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$and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 operación AND -&gt; sintaxis: {$and: [ {},{} ]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$or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 operación OR -&gt; sintaxis: {$or: [ {},{} ]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$lt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valores que son menores que un valor especificado.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$lte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valores menores o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$gt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valores mayores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$gte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valores mayores o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$ne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valores que no son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$eq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Selecciona los documentos que son iguales a un valor especificado.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1694525" y="231275"/>
            <a:ext cx="60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Operadores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para Filtros de Query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75" y="176425"/>
            <a:ext cx="2290625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/>
        </p:nvSpPr>
        <p:spPr>
          <a:xfrm>
            <a:off x="263600" y="1604100"/>
            <a:ext cx="85518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$exists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Selecciona los documentos según la existencia de un campo.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$in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Selecciona los documentos especificados en un array.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sintaxis: {key:{$in: [array of values] } }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$nin :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ninguno de los valores especificados en un array.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$size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el número de elementos especificados.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$all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Coincide con todos los valores definidos dentro de un array.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$elemMatch 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Coincide con algún valor definido dentro del query.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https://docs.mongodb.com/manual/reference/operator/query/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1694525" y="231275"/>
            <a:ext cx="60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Operadores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para Filtros de Query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275" y="176425"/>
            <a:ext cx="2290625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 con Filtros combinados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872375" y="1275575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Read con filtros de búsqueda combinados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❏"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1754500"/>
            <a:ext cx="6447249" cy="319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/>
        </p:nvSpPr>
        <p:spPr>
          <a:xfrm>
            <a:off x="1549300" y="155075"/>
            <a:ext cx="6220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Búsqueda Avanzada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/>
        </p:nvSpPr>
        <p:spPr>
          <a:xfrm>
            <a:off x="713675" y="1624800"/>
            <a:ext cx="81174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db.coll.distinct( val 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un array con los distintos valores que toma un determinado campo en los documentos de la colección.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find({doc.subdoc:value})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para filtrar subdocumentos.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find({name: /^Max$/i})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filtra utilizando expresiones regulares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75" y="155074"/>
            <a:ext cx="2097026" cy="13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00" y="0"/>
            <a:ext cx="2227576" cy="14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 con Filtros avanzados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/>
        </p:nvSpPr>
        <p:spPr>
          <a:xfrm>
            <a:off x="948575" y="1275575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Read con filtros avanzados y proyección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❏"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1754500"/>
            <a:ext cx="6361524" cy="322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NodeJS, MongoDB and DBaaS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7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7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18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CRUD en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MongoDB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1369525" y="1758000"/>
            <a:ext cx="1939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MongoDB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24" name="Google Shape;124;p27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7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7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7"/>
          <p:cNvSpPr/>
          <p:nvPr/>
        </p:nvSpPr>
        <p:spPr>
          <a:xfrm>
            <a:off x="60865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7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Clase 19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2" name="Google Shape;132;p27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7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7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7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/>
        </p:nvSpPr>
        <p:spPr>
          <a:xfrm>
            <a:off x="2311750" y="307475"/>
            <a:ext cx="54582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Proyecciones en 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/>
        </p:nvSpPr>
        <p:spPr>
          <a:xfrm>
            <a:off x="242250" y="1287425"/>
            <a:ext cx="86652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proyección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para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devolver un conjunto determinado de campos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documento. En general devolvemos todos los campos de un documento, pero es posible que no necesitemos todos.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equivalente en SQL de pasar de hacer un 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 *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realizar 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nombrecampo.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proyecciones deben ser incorporadas en el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segundo parámetro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comando find. Por ej.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db.coll.find({},{"nombre":1})</a:t>
            </a:r>
            <a:r>
              <a:rPr b="1"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sólo el campo nombre y el _id de todos documentos de la coll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proyecciones se realizan indicando el nombre del campo,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valor 1 si queremos mostrarlo y 0 por el contrario.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99" y="231275"/>
            <a:ext cx="2138450" cy="94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" y="78874"/>
            <a:ext cx="1662350" cy="10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1549300" y="155075"/>
            <a:ext cx="6220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sort limit skip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/>
        </p:nvSpPr>
        <p:spPr>
          <a:xfrm>
            <a:off x="326975" y="1211225"/>
            <a:ext cx="86574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sort( { campoA: 1 ó -1 , campoB: 1 ó -1 , ... } )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Especifica el </a:t>
            </a: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orden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que la consulta devuelve documentos coincidentes. El ó los campos por los cuales ordena pueden contener los valores 1 y -1, estableciendo orden ascendente y descendente respectivamente. El orden se evalúa de izquierda a derecha en caso que los valores coincidan.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1" lang="en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limit(num)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 el </a:t>
            </a: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número máximo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documentos devueltos.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skip(offset)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: </a:t>
            </a: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Saltea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cantidad de documentos especificada.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utilizar en forma combinada: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db.Employee.find().skip(2).limit(3).sort({Employeeid:-1})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UPDATE Y DELETE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UPDATE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 txBox="1"/>
          <p:nvPr/>
        </p:nvSpPr>
        <p:spPr>
          <a:xfrm>
            <a:off x="585075" y="1411575"/>
            <a:ext cx="8074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Comando Update (update)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57"/>
          <p:cNvPicPr preferRelativeResize="0"/>
          <p:nvPr/>
        </p:nvPicPr>
        <p:blipFill rotWithShape="1">
          <a:blip r:embed="rId6">
            <a:alphaModFix/>
          </a:blip>
          <a:srcRect b="0" l="0" r="0" t="10007"/>
          <a:stretch/>
        </p:blipFill>
        <p:spPr>
          <a:xfrm>
            <a:off x="685800" y="2142300"/>
            <a:ext cx="7483601" cy="2364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 txBox="1"/>
          <p:nvPr/>
        </p:nvSpPr>
        <p:spPr>
          <a:xfrm>
            <a:off x="1309025" y="1320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UPDATE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8"/>
          <p:cNvSpPr txBox="1"/>
          <p:nvPr/>
        </p:nvSpPr>
        <p:spPr>
          <a:xfrm>
            <a:off x="608025" y="1253975"/>
            <a:ext cx="8074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Update y variantes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4" name="Google Shape;40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1721675"/>
            <a:ext cx="6883692" cy="3269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9"/>
          <p:cNvSpPr txBox="1"/>
          <p:nvPr/>
        </p:nvSpPr>
        <p:spPr>
          <a:xfrm>
            <a:off x="2033400" y="155075"/>
            <a:ext cx="5736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UPDATE</a:t>
            </a:r>
            <a:r>
              <a:rPr i="1" lang="en" sz="3600">
                <a:latin typeface="Anton"/>
                <a:ea typeface="Anton"/>
                <a:cs typeface="Anton"/>
                <a:sym typeface="Anton"/>
              </a:rPr>
              <a:t>: Detalle de Comando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/>
        </p:nvSpPr>
        <p:spPr>
          <a:xfrm>
            <a:off x="358775" y="4478425"/>
            <a:ext cx="7106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87" y="155075"/>
            <a:ext cx="1988258" cy="79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4" name="Google Shape;414;p59"/>
          <p:cNvSpPr txBox="1"/>
          <p:nvPr/>
        </p:nvSpPr>
        <p:spPr>
          <a:xfrm>
            <a:off x="326975" y="1058825"/>
            <a:ext cx="85902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db.collection.updateOne(query, update, options)</a:t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especifica el filtro de documentos a ser actualizados.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 los datos a ser actualizados con sus operadores respectivos: $set, $unset, $inc, $rename, $mul, $min, $max, etc.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options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contiene varias opciones para la actualización, entre ellas: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upsert (true ó false) : Es una opción para hacer un insert en caso de que el registro no exista.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db.coll.updateMany(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query, update, options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Igual que el anterior, pero hace una actualización múltiple en caso de que el filtro de query devuelva varios resultados.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/>
        </p:nvSpPr>
        <p:spPr>
          <a:xfrm>
            <a:off x="1309025" y="132075"/>
            <a:ext cx="65214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 Comandos CRUD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DELETE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330100" y="2706975"/>
            <a:ext cx="8331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4" name="Google Shape;424;p60"/>
          <p:cNvSpPr txBox="1"/>
          <p:nvPr/>
        </p:nvSpPr>
        <p:spPr>
          <a:xfrm>
            <a:off x="330100" y="1808400"/>
            <a:ext cx="8331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 Delete (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75" y="2298241"/>
            <a:ext cx="8331400" cy="8650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2831625" y="155075"/>
            <a:ext cx="4938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DELETE</a:t>
            </a:r>
            <a:endParaRPr i="1" sz="3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Detalle de Comando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1" name="Google Shape;4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326975" y="1439825"/>
            <a:ext cx="83628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db.coll.deleteOne( {key: val} )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Elimina un sólo documento (el primero) que coincide con el filtro especificado.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db.coll.deleteMany( {key: val} )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todos los documentos que coinciden con el filtro especificado.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db.coll.remove( {key: val} )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Elimina documentos de una colección.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db.coll.findOneAndDelete( filter, options )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Elimina un solo documento según el filtro y los criterios de clasificación. Algunas de las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options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 ser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para establecer orden para el filtro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projection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para elegir campos de salida.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4" name="Google Shape;43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25" y="176150"/>
            <a:ext cx="2551550" cy="1110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/>
        </p:nvSpPr>
        <p:spPr>
          <a:xfrm>
            <a:off x="1389900" y="78875"/>
            <a:ext cx="6232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MongoDB Cheat Sheet Commands</a:t>
            </a:r>
            <a:endParaRPr i="1" sz="2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299275"/>
            <a:ext cx="3659750" cy="329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6">
                <a:alpha val="50000"/>
              </a:schemeClr>
            </a:outerShdw>
          </a:effectLst>
        </p:spPr>
      </p:pic>
      <p:pic>
        <p:nvPicPr>
          <p:cNvPr id="442" name="Google Shape;44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650" y="609118"/>
            <a:ext cx="3659749" cy="39743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43" name="Google Shape;44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050" y="179550"/>
            <a:ext cx="1186524" cy="788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/>
        </p:nvSpPr>
        <p:spPr>
          <a:xfrm>
            <a:off x="1389900" y="78875"/>
            <a:ext cx="6232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MongoDB Cheat Sheet Commands</a:t>
            </a:r>
            <a:endParaRPr i="1" sz="2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50" y="179550"/>
            <a:ext cx="1186524" cy="788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51" name="Google Shape;45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50" y="1121026"/>
            <a:ext cx="3659750" cy="16405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52" name="Google Shape;45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800" y="2682000"/>
            <a:ext cx="3661200" cy="20770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53" name="Google Shape;4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650" y="613476"/>
            <a:ext cx="3659750" cy="16405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54" name="Google Shape;45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1650" y="960089"/>
            <a:ext cx="3659750" cy="36233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0FF00">
                <a:alpha val="50000"/>
              </a:srgbClr>
            </a:outerShdw>
          </a:effectLst>
        </p:spPr>
      </p:pic>
      <p:pic>
        <p:nvPicPr>
          <p:cNvPr id="455" name="Google Shape;45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0400" y="720000"/>
            <a:ext cx="444965" cy="2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75" y="137375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CRUD en 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5" y="998325"/>
            <a:ext cx="6343551" cy="33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850" y="1396675"/>
            <a:ext cx="4382376" cy="17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9500" y="2747275"/>
            <a:ext cx="2174772" cy="88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OPERACIONES CON FILTROS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1" name="Google Shape;46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 la base y los datos cargados anteriormente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cinco documentos más en la colección clientes con los siguientes datos: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"Pablo", "edad" : 25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"Juan", "edad" : 22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"Lucia", "edad" : 25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"Juan", "edad" : 29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 "nombre" : "Fede", "edad" : 35 }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todos los documentos de la colección clientes ordenados por edad descendente.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el cliente más joven.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el segundo cliente más joven.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llamados 'Juan'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llamados 'Juan' que tengan 29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llamados 'Juan' ó 'Lucia'.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8" name="Google Shape;4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tengan más de 25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tengan 25 años ó menos.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NO tengan 25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los clientes que estén entre los 26 y 35 años.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la edad de Fede a 36 años, listando y verificando que no aparezca en el último listado.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todas las edades de 25 años a 26 años, listando y verificando que aparezcan en el último listado.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 startAt="8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los clientes que se llamen 'Juan' y listar verificando el resultado.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/>
        </p:nvSpPr>
        <p:spPr>
          <a:xfrm>
            <a:off x="0" y="2081550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Usuarios y permisos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50" y="1971538"/>
            <a:ext cx="2002575" cy="9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7966" y="2125034"/>
            <a:ext cx="2239493" cy="1144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4" name="Google Shape;48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6425" y="1656081"/>
            <a:ext cx="845899" cy="736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6275" y="1607955"/>
            <a:ext cx="845900" cy="83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8"/>
          <p:cNvSpPr txBox="1"/>
          <p:nvPr/>
        </p:nvSpPr>
        <p:spPr>
          <a:xfrm>
            <a:off x="2267625" y="284475"/>
            <a:ext cx="45495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Usuarios y permisos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1" name="Google Shape;4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8"/>
          <p:cNvSpPr txBox="1"/>
          <p:nvPr/>
        </p:nvSpPr>
        <p:spPr>
          <a:xfrm>
            <a:off x="265050" y="1879225"/>
            <a:ext cx="80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usuario con permisos y su eliminación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68"/>
          <p:cNvSpPr txBox="1"/>
          <p:nvPr/>
        </p:nvSpPr>
        <p:spPr>
          <a:xfrm>
            <a:off x="273475" y="3665500"/>
            <a:ext cx="80043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Permisos y Roles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https://docs.mongodb.com/manual/tutorial/manage-users-and-roles/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https://docs.mongodb.com/manual/reference/built-in-roles/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38" y="2346924"/>
            <a:ext cx="7926879" cy="12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/>
        </p:nvSpPr>
        <p:spPr>
          <a:xfrm>
            <a:off x="2484400" y="155075"/>
            <a:ext cx="5133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Crear usuarios y asignar roles en MongoDB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9"/>
          <p:cNvSpPr txBox="1"/>
          <p:nvPr/>
        </p:nvSpPr>
        <p:spPr>
          <a:xfrm>
            <a:off x="326975" y="1439825"/>
            <a:ext cx="83628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 usuarios y asignarles acceso mediante roles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Veremos cómo crear un usuario y asignarle un rol para que tenga ciertos accesos limitados a una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Crearemos dos usuarios para una base de datos</a:t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Usuario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lector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acceso de lectura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Usuario </a:t>
            </a:r>
            <a:r>
              <a:rPr b="1"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escritor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acceso de lectura y escritura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base de datos.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2" name="Google Shape;50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50" y="155075"/>
            <a:ext cx="1803517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/>
        </p:nvSpPr>
        <p:spPr>
          <a:xfrm>
            <a:off x="2631750" y="155075"/>
            <a:ext cx="457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Creando un usuario de solo lectura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9" name="Google Shape;5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0" y="155075"/>
            <a:ext cx="1597175" cy="105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0"/>
          <p:cNvSpPr txBox="1"/>
          <p:nvPr/>
        </p:nvSpPr>
        <p:spPr>
          <a:xfrm>
            <a:off x="271150" y="2105975"/>
            <a:ext cx="87042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Utilizaremos el método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createUser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Este acepta como parámetro un objeto con las siguientes propiedades: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nombre del usuario. Le asignaremos 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lector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pwd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contraseña para el usuario.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roles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arreglo de objetos. Sirve si el usuario tendrá acceso a múltiples bases de datos, estableciendo permisos para cada acceso.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271150" y="1516025"/>
            <a:ext cx="8704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Crearemos el usuario </a:t>
            </a:r>
            <a:r>
              <a:rPr b="1"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lector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que solo tiene acceso de lectura.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3" name="Google Shape;51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1"/>
          <p:cNvSpPr txBox="1"/>
          <p:nvPr/>
        </p:nvSpPr>
        <p:spPr>
          <a:xfrm>
            <a:off x="2631750" y="155075"/>
            <a:ext cx="457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Creando un usuario de solo lectura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9" name="Google Shape;5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1"/>
          <p:cNvSpPr txBox="1"/>
          <p:nvPr/>
        </p:nvSpPr>
        <p:spPr>
          <a:xfrm>
            <a:off x="520800" y="1276682"/>
            <a:ext cx="8559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IMPORTANTE:  </a:t>
            </a:r>
            <a:endParaRPr b="1" sz="2000" u="sng">
              <a:solidFill>
                <a:srgbClr val="9900F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 el servidor con acceso root: </a:t>
            </a:r>
            <a:r>
              <a:rPr b="1" lang="en" sz="2000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</a:t>
            </a:r>
            <a:endParaRPr b="1" sz="2000">
              <a:solidFill>
                <a:srgbClr val="9900F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00"/>
              <a:buFont typeface="Helvetica Neue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Ejecutar en el cliente </a:t>
            </a:r>
            <a:r>
              <a:rPr b="1" lang="en" sz="2000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admin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antes de createUser(...)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1" name="Google Shape;52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0" y="155075"/>
            <a:ext cx="1597175" cy="105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1"/>
          <p:cNvSpPr txBox="1"/>
          <p:nvPr/>
        </p:nvSpPr>
        <p:spPr>
          <a:xfrm>
            <a:off x="4371325" y="2430425"/>
            <a:ext cx="4320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MongoDB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viene con roles predefinidos. Uno de ellos es el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role read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permite ejecutar métodos de sólo lectura.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 db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donde se  indica a qué base de datos se le asignará dicho rol.</a:t>
            </a:r>
            <a:endParaRPr sz="2000" u="sng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3" name="Google Shape;52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1"/>
          <p:cNvSpPr txBox="1"/>
          <p:nvPr/>
        </p:nvSpPr>
        <p:spPr>
          <a:xfrm>
            <a:off x="428425" y="2673575"/>
            <a:ext cx="3942900" cy="212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.createUser(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{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user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"lector"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pwd: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"123456"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roles: [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   { role: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"read"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 db: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"blog"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]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/>
          <p:nvPr/>
        </p:nvSpPr>
        <p:spPr>
          <a:xfrm>
            <a:off x="288475" y="2673325"/>
            <a:ext cx="4220700" cy="212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.createUser(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{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user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"escritor"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pwd: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"123456"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roles: [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   { role: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"readWrite"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 db: </a:t>
            </a:r>
            <a:r>
              <a:rPr lang="en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"blog"</a:t>
            </a: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  ]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}</a:t>
            </a:r>
            <a:endParaRPr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600"/>
          </a:p>
        </p:txBody>
      </p:sp>
      <p:sp>
        <p:nvSpPr>
          <p:cNvPr id="530" name="Google Shape;530;p72"/>
          <p:cNvSpPr txBox="1"/>
          <p:nvPr/>
        </p:nvSpPr>
        <p:spPr>
          <a:xfrm>
            <a:off x="2631750" y="155075"/>
            <a:ext cx="457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Creando un usuario de escritura y lectura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1" name="Google Shape;5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2"/>
          <p:cNvSpPr txBox="1"/>
          <p:nvPr/>
        </p:nvSpPr>
        <p:spPr>
          <a:xfrm>
            <a:off x="4646575" y="2499050"/>
            <a:ext cx="41499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rol readWrite el usuario tendrá acceso a los 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métodos de lectura y escritura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 debemos verificar que cada usuario cuenta con los accesos correctos.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3" name="Google Shape;533;p72"/>
          <p:cNvSpPr txBox="1"/>
          <p:nvPr/>
        </p:nvSpPr>
        <p:spPr>
          <a:xfrm>
            <a:off x="2391750" y="1363775"/>
            <a:ext cx="64035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Crearemos el usuario escritor. El proceso es similar, pero en este caso el role ya no será read sino readWrite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208225"/>
            <a:ext cx="1945675" cy="21736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5" name="Google Shape;53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1229550" y="4046875"/>
            <a:ext cx="7524900" cy="923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"errmsg" 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"not authorized on blog to execute command"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# mensaje cortado por temas de espacio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"codeName"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"Unauthorized"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b="1" sz="1200">
              <a:solidFill>
                <a:srgbClr val="F9267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50" y="6250"/>
            <a:ext cx="1068250" cy="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3"/>
          <p:cNvSpPr txBox="1"/>
          <p:nvPr/>
        </p:nvSpPr>
        <p:spPr>
          <a:xfrm>
            <a:off x="146300" y="2675"/>
            <a:ext cx="652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Pruebas de acceso: usuario </a:t>
            </a: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read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/>
          <p:nvPr/>
        </p:nvSpPr>
        <p:spPr>
          <a:xfrm>
            <a:off x="675875" y="5900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ingresar al shell de mongo con el usuario usaremos los parámetros -u y -p. 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5" name="Google Shape;545;p73"/>
          <p:cNvSpPr txBox="1"/>
          <p:nvPr/>
        </p:nvSpPr>
        <p:spPr>
          <a:xfrm>
            <a:off x="1211300" y="917038"/>
            <a:ext cx="30000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mongo -u lector -</a:t>
            </a: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123456</a:t>
            </a:r>
            <a:endParaRPr/>
          </a:p>
        </p:txBody>
      </p:sp>
      <p:sp>
        <p:nvSpPr>
          <p:cNvPr id="546" name="Google Shape;546;p73"/>
          <p:cNvSpPr txBox="1"/>
          <p:nvPr/>
        </p:nvSpPr>
        <p:spPr>
          <a:xfrm>
            <a:off x="675875" y="1351988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2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Verificamos si podemos leer los posts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7" name="Google Shape;547;p73"/>
          <p:cNvSpPr txBox="1"/>
          <p:nvPr/>
        </p:nvSpPr>
        <p:spPr>
          <a:xfrm>
            <a:off x="1209275" y="1666125"/>
            <a:ext cx="3000000" cy="554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use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blog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.posts.find();</a:t>
            </a:r>
            <a:endParaRPr/>
          </a:p>
        </p:txBody>
      </p:sp>
      <p:sp>
        <p:nvSpPr>
          <p:cNvPr id="548" name="Google Shape;548;p73"/>
          <p:cNvSpPr txBox="1"/>
          <p:nvPr/>
        </p:nvSpPr>
        <p:spPr>
          <a:xfrm>
            <a:off x="675875" y="2190188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3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Obtenemos respuesta correctamente, mostrando los dos documentos existentes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9" name="Google Shape;549;p73"/>
          <p:cNvSpPr txBox="1"/>
          <p:nvPr/>
        </p:nvSpPr>
        <p:spPr>
          <a:xfrm>
            <a:off x="1211300" y="2521625"/>
            <a:ext cx="7074000" cy="554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 "_id" : ObjectId(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"5e438449ea91620ed74d3cf3"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), "title" 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1"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 "_id" : ObjectId(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"5e43844cea91620ed74d3cf4"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), "title" 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2"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/>
          </a:p>
        </p:txBody>
      </p:sp>
      <p:sp>
        <p:nvSpPr>
          <p:cNvPr id="550" name="Google Shape;550;p73"/>
          <p:cNvSpPr txBox="1"/>
          <p:nvPr/>
        </p:nvSpPr>
        <p:spPr>
          <a:xfrm>
            <a:off x="675875" y="3028388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4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Ahora intentaremos insertar un nuevo documento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211300" y="3376638"/>
            <a:ext cx="45123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.posts.insertOne({ </a:t>
            </a:r>
            <a:r>
              <a:rPr lang="en" sz="1200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3"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});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2" name="Google Shape;552;p73"/>
          <p:cNvSpPr txBox="1"/>
          <p:nvPr/>
        </p:nvSpPr>
        <p:spPr>
          <a:xfrm>
            <a:off x="684150" y="3670213"/>
            <a:ext cx="77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5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Debería lanzarnos un error parecido al siguiente: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3" name="Google Shape;55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/>
        </p:nvSpPr>
        <p:spPr>
          <a:xfrm>
            <a:off x="701500" y="4355775"/>
            <a:ext cx="8442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estas pruebas, es importante ejecutar el servidor en modo autenticación: usar el comando </a:t>
            </a:r>
            <a:r>
              <a:rPr b="1" i="1" lang="en" sz="2000">
                <a:solidFill>
                  <a:srgbClr val="9900F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mongod --auth</a:t>
            </a:r>
            <a:endParaRPr b="1" i="1" sz="2000">
              <a:solidFill>
                <a:srgbClr val="9900F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74"/>
          <p:cNvSpPr txBox="1"/>
          <p:nvPr/>
        </p:nvSpPr>
        <p:spPr>
          <a:xfrm>
            <a:off x="374900" y="2675"/>
            <a:ext cx="625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Anton"/>
                <a:ea typeface="Anton"/>
                <a:cs typeface="Anton"/>
                <a:sym typeface="Anton"/>
              </a:rPr>
              <a:t>Pruebas de acceso: usuario </a:t>
            </a:r>
            <a:r>
              <a:rPr i="1" lang="en" sz="2600">
                <a:solidFill>
                  <a:srgbClr val="9900FF"/>
                </a:solidFill>
                <a:latin typeface="Anton"/>
                <a:ea typeface="Anton"/>
                <a:cs typeface="Anton"/>
                <a:sym typeface="Anton"/>
              </a:rPr>
              <a:t>write</a:t>
            </a:r>
            <a:endParaRPr i="1" sz="2600">
              <a:solidFill>
                <a:srgbClr val="9900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50" y="6250"/>
            <a:ext cx="1068250" cy="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4"/>
          <p:cNvSpPr txBox="1"/>
          <p:nvPr/>
        </p:nvSpPr>
        <p:spPr>
          <a:xfrm>
            <a:off x="675875" y="6662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usuario escritor, primero debemos salir del shell y volver a loguearnos: 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3" name="Google Shape;563;p74"/>
          <p:cNvSpPr txBox="1"/>
          <p:nvPr/>
        </p:nvSpPr>
        <p:spPr>
          <a:xfrm>
            <a:off x="1208200" y="1002850"/>
            <a:ext cx="46734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mongo -u escritor -</a:t>
            </a: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123456 --authenticationDatabase blog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64" name="Google Shape;564;p74"/>
          <p:cNvSpPr txBox="1"/>
          <p:nvPr/>
        </p:nvSpPr>
        <p:spPr>
          <a:xfrm>
            <a:off x="675875" y="12758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2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Leemos los posts usando el método find: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5" name="Google Shape;565;p74"/>
          <p:cNvSpPr txBox="1"/>
          <p:nvPr/>
        </p:nvSpPr>
        <p:spPr>
          <a:xfrm>
            <a:off x="1208200" y="1612450"/>
            <a:ext cx="6499800" cy="738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db.posts.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find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# {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"_id"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ObjectId(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"5e438449ea91620ed74d3cf3"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),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"title"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1"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# {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"_id"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ObjectId(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"5e43844cea91620ed74d3cf4"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),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"title"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2"</a:t>
            </a:r>
            <a:r>
              <a:rPr lang="en" sz="1200">
                <a:solidFill>
                  <a:srgbClr val="75715E"/>
                </a:solidFill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/>
          </a:p>
        </p:txBody>
      </p:sp>
      <p:sp>
        <p:nvSpPr>
          <p:cNvPr id="566" name="Google Shape;566;p74"/>
          <p:cNvSpPr txBox="1"/>
          <p:nvPr/>
        </p:nvSpPr>
        <p:spPr>
          <a:xfrm>
            <a:off x="672250" y="2334713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3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bien el permiso de lectura, ahora intentaremos insertar el Artículo #3: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7" name="Google Shape;567;p74"/>
          <p:cNvSpPr txBox="1"/>
          <p:nvPr/>
        </p:nvSpPr>
        <p:spPr>
          <a:xfrm>
            <a:off x="1208200" y="2689613"/>
            <a:ext cx="4485600" cy="369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.posts.insertOne({ </a:t>
            </a:r>
            <a:r>
              <a:rPr lang="en" sz="1200">
                <a:solidFill>
                  <a:srgbClr val="BF79DB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"Articulo 3"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});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68" name="Google Shape;568;p74"/>
          <p:cNvSpPr txBox="1"/>
          <p:nvPr/>
        </p:nvSpPr>
        <p:spPr>
          <a:xfrm>
            <a:off x="672250" y="2944300"/>
            <a:ext cx="834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AutoNum type="arabicPeriod" startAt="4"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bien el permiso de lectura, ahora intentaremos insertar el Artículo #3: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9" name="Google Shape;569;p74"/>
          <p:cNvSpPr txBox="1"/>
          <p:nvPr/>
        </p:nvSpPr>
        <p:spPr>
          <a:xfrm>
            <a:off x="1208200" y="3276775"/>
            <a:ext cx="3000000" cy="1108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"acknowledged" : </a:t>
            </a:r>
            <a:r>
              <a:rPr b="1" lang="en" sz="1200">
                <a:solidFill>
                  <a:srgbClr val="F92672"/>
                </a:solidFill>
                <a:latin typeface="Inconsolata"/>
                <a:ea typeface="Inconsolata"/>
                <a:cs typeface="Inconsolata"/>
                <a:sym typeface="Inconsolata"/>
              </a:rPr>
              <a:t>true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  "insertedId" : ObjectId(</a:t>
            </a:r>
            <a:r>
              <a:rPr lang="en" sz="1200">
                <a:solidFill>
                  <a:srgbClr val="A6E22E"/>
                </a:solidFill>
                <a:latin typeface="Inconsolata"/>
                <a:ea typeface="Inconsolata"/>
                <a:cs typeface="Inconsolata"/>
                <a:sym typeface="Inconsolata"/>
              </a:rPr>
              <a:t>"5e4385e6e2306e7554d9e60f"</a:t>
            </a: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200">
              <a:solidFill>
                <a:srgbClr val="DDDDD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DDDDD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/>
          </a:p>
        </p:txBody>
      </p:sp>
      <p:pic>
        <p:nvPicPr>
          <p:cNvPr id="570" name="Google Shape;57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USUARIO ‘ENCARGADO’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6"/>
          <p:cNvSpPr txBox="1"/>
          <p:nvPr/>
        </p:nvSpPr>
        <p:spPr>
          <a:xfrm>
            <a:off x="442500" y="63985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usuario que acceda con nombre 'encargado' y clave 'qwerty123' sólo a la base 'empresa' y tenga permisos de lectura/escritura.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con ese usuario y listar de la colección clientes sólo los nombres de los mismos.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AutoNum type="arabicParenR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Verificar que no pueda acceder si sus credenciales no corresponden.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4" name="Google Shape;58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latin typeface="Anton"/>
                <a:ea typeface="Anton"/>
                <a:cs typeface="Anton"/>
                <a:sym typeface="Anton"/>
              </a:rPr>
              <a:t>MONGODB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0" name="Google Shape;5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7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78"/>
          <p:cNvGraphicFramePr/>
          <p:nvPr/>
        </p:nvGraphicFramePr>
        <p:xfrm>
          <a:off x="153263" y="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{C6D1FF2D-F917-47F8-AB14-8CF4C881CD6D}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MONGODB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de texto con las consultas realizadas y la carpeta de la base de datos comprimida en un zip.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es un archivo en línea, configurar los permisos de acceso.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" sz="1600"/>
                        <a:t>&gt;&gt;</a:t>
                      </a:r>
                      <a:r>
                        <a:rPr b="1" lang="en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Utilizando Mongo Shell, crear una base de datos llamada </a:t>
                      </a:r>
                      <a:r>
                        <a:rPr i="1"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ecommerce</a:t>
                      </a: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que contenga dos colecciones: mensajes y productos.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Agregar 10 documentos con valores distintos a las colecciones mensajes y productos. El formato de los documentos debe estar en correspondencia con el que venimos utilizando en el entregable con base de datos MariaDB.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las claves de los documentos en relación a los campos de las tablas de esa base. En el caso de los productos, poner valores al campo precio entre los 100 y 5000 pesos(eligiendo valores intermedios, ej: 120, 580, 900, 1280, 1700, 2300, 2860, 3350, 4320, 4990).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todos los documentos en cada colección.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Mostrar la cantidad de documentos almacenados en cada una de ellas.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98" name="Google Shape;59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878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" name="Google Shape;604;p79"/>
          <p:cNvGraphicFramePr/>
          <p:nvPr/>
        </p:nvGraphicFramePr>
        <p:xfrm>
          <a:off x="153263" y="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{C6D1FF2D-F917-47F8-AB14-8CF4C881CD6D}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MONGODB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de texto con las consultas realizadas y la carpeta de la base de datos comprimida en un zip.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es un archivo en línea, configurar los permisos de acceso.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 startAt="5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 CRUD sobre la colección de productos: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Agregar un producto más en la colección de productos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una consulta por nombre de producto específico: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los productos con precio menor a 1000 pesos.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los productos con precio entre los 1000 a 3000 pesos.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Listar los productos con precio mayor a 3000 pesos.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2" marL="1371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roman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Realizar una consulta que traiga sólo el nombre del tercer producto más barato.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Hacer una actualización sobre todos los productos, agregando el campo stock a todos ellos con un valor de 100.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el stock a cero de los productos con precios mayores a 4000 pesos.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lphaLcParenR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Borrar los productos con precio menor a 1000 pesos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Helvetica Neue Light"/>
                        <a:buAutoNum type="arabicParenR" startAt="5"/>
                      </a:pPr>
                      <a:r>
                        <a:rPr lang="en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un usuario 'pepe' clave: 'asd456' que sólo pueda leer la base de datos ecommerce. Verificar que pepe no pueda cambiar la información.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05" name="Google Shape;60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878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12" name="Google Shape;61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1"/>
          <p:cNvSpPr txBox="1"/>
          <p:nvPr/>
        </p:nvSpPr>
        <p:spPr>
          <a:xfrm>
            <a:off x="1956450" y="567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8" name="Google Shape;618;p81"/>
          <p:cNvSpPr txBox="1"/>
          <p:nvPr/>
        </p:nvSpPr>
        <p:spPr>
          <a:xfrm>
            <a:off x="1556700" y="1878675"/>
            <a:ext cx="603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 CRUD en MongoDB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Listado y detalle de comandos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Manejo de usuarios y roles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2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24" name="Google Shape;6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0" name="Google Shape;6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300" y="3220200"/>
            <a:ext cx="2877275" cy="15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2057500" y="166700"/>
            <a:ext cx="59463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CRUD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La base de la gestión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569850" y="1574425"/>
            <a:ext cx="80043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concepto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estrechamente vinculado a la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gestión de datos digitales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CRUD hace referencia a un acrónimo en el que se reúnen las primeras letras de las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cuatro operaciones fundamentales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aplicaciones persistentes en sistemas de bases de datos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(Crear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Read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Retrieve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(Leer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Update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(Actualizar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Delete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Destroy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(Borrar registros)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50" y="144350"/>
            <a:ext cx="1485825" cy="1331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2299100" y="219625"/>
            <a:ext cx="5156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CRUD: Conceptos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133350" y="963025"/>
            <a:ext cx="8877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b="1" lang="en" sz="1900">
                <a:latin typeface="Helvetica Neue"/>
                <a:ea typeface="Helvetica Neue"/>
                <a:cs typeface="Helvetica Neue"/>
                <a:sym typeface="Helvetica Neue"/>
              </a:rPr>
              <a:t>CRUD </a:t>
            </a: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resume las funciones requeridas por un usuario para </a:t>
            </a:r>
            <a:r>
              <a:rPr b="1" lang="en" sz="1900">
                <a:latin typeface="Helvetica Neue"/>
                <a:ea typeface="Helvetica Neue"/>
                <a:cs typeface="Helvetica Neue"/>
                <a:sym typeface="Helvetica Neue"/>
              </a:rPr>
              <a:t>crear y gestionar datos</a:t>
            </a: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Muchos procesos de gestión de datos están basados en </a:t>
            </a:r>
            <a:r>
              <a:rPr b="1" lang="en" sz="1900">
                <a:latin typeface="Helvetica Neue"/>
                <a:ea typeface="Helvetica Neue"/>
                <a:cs typeface="Helvetica Neue"/>
                <a:sym typeface="Helvetica Neue"/>
              </a:rPr>
              <a:t>CRUD</a:t>
            </a: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, en los que dichas operaciones están específicamente adaptadas a los requisitos del sistema y de usuario, ya sea para la gestión de bases de datos o para el uso de aplicaciones. 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los expertos, las operaciones son las herramientas de acceso típicas e indispensables para comprobar, por ejemplo, los problemas de la base de datos.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Helvetica Neue Light"/>
              <a:buChar char="●"/>
            </a:pP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los usuarios, </a:t>
            </a:r>
            <a:r>
              <a:rPr b="1" lang="en" sz="1900">
                <a:latin typeface="Helvetica Neue"/>
                <a:ea typeface="Helvetica Neue"/>
                <a:cs typeface="Helvetica Neue"/>
                <a:sym typeface="Helvetica Neue"/>
              </a:rPr>
              <a:t>CRUD significa crear una cuenta (create) y utilizarla (read), actualizarla (update) o borrarla (delete)</a:t>
            </a:r>
            <a:r>
              <a:rPr lang="en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en cualquier momento.</a:t>
            </a:r>
            <a:endParaRPr sz="19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50" y="90300"/>
            <a:ext cx="2370574" cy="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>
            <a:off x="0" y="2081550"/>
            <a:ext cx="91440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Comandos en MongoDB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1309025" y="208275"/>
            <a:ext cx="652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Anton"/>
                <a:ea typeface="Anton"/>
                <a:cs typeface="Anton"/>
                <a:sym typeface="Anton"/>
              </a:rPr>
              <a:t>MongoDB: Listado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88" y="76775"/>
            <a:ext cx="948337" cy="11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85" y="1508587"/>
            <a:ext cx="8074430" cy="1111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4" name="Google Shape;184;p33"/>
          <p:cNvSpPr txBox="1"/>
          <p:nvPr/>
        </p:nvSpPr>
        <p:spPr>
          <a:xfrm>
            <a:off x="493650" y="1041025"/>
            <a:ext cx="8004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Conexión a la base mediante un cliente CLI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458575" y="2659825"/>
            <a:ext cx="4359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Comandos Helpers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3634450" y="2875200"/>
            <a:ext cx="53031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show dbs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listado de bases no vacías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crea y selecciona base de trabajo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muestra la base actual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show collections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listado de colecciones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carga un script de comandos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75" y="3063050"/>
            <a:ext cx="3099675" cy="154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